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0" r:id="rId2"/>
    <p:sldId id="265" r:id="rId3"/>
    <p:sldId id="281" r:id="rId4"/>
    <p:sldId id="271" r:id="rId5"/>
    <p:sldId id="272" r:id="rId6"/>
    <p:sldId id="273" r:id="rId7"/>
    <p:sldId id="274" r:id="rId8"/>
    <p:sldId id="275" r:id="rId9"/>
    <p:sldId id="268" r:id="rId10"/>
    <p:sldId id="279" r:id="rId11"/>
    <p:sldId id="267" r:id="rId12"/>
  </p:sldIdLst>
  <p:sldSz cx="12192000" cy="6858000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FF"/>
    <a:srgbClr val="66FF66"/>
    <a:srgbClr val="FF9933"/>
    <a:srgbClr val="FF6600"/>
    <a:srgbClr val="FFFF00"/>
    <a:srgbClr val="FF6699"/>
    <a:srgbClr val="00FF00"/>
    <a:srgbClr val="99CCFF"/>
    <a:srgbClr val="CC99FF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7"/>
    <p:restoredTop sz="94674"/>
  </p:normalViewPr>
  <p:slideViewPr>
    <p:cSldViewPr snapToGrid="0" snapToObjects="1">
      <p:cViewPr>
        <p:scale>
          <a:sx n="80" d="100"/>
          <a:sy n="80" d="100"/>
        </p:scale>
        <p:origin x="-60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autoTitleDeleted val="1"/>
    <c:plotArea>
      <c:layout>
        <c:manualLayout>
          <c:layoutTarget val="inner"/>
          <c:xMode val="edge"/>
          <c:yMode val="edge"/>
          <c:x val="3.084912151771502E-2"/>
          <c:y val="0.17499370800961406"/>
          <c:w val="0.93830175696457141"/>
          <c:h val="0.6311176535940459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0.12620095166337936"/>
                  <c:y val="-7.33965897314849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50 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минут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DF-4A5C-A6DB-0A8E82E5C986}"/>
                </c:ext>
              </c:extLst>
            </c:dLbl>
            <c:dLbl>
              <c:idx val="1"/>
              <c:layout>
                <c:manualLayout>
                  <c:x val="0.10656969251574255"/>
                  <c:y val="-5.275343766581518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latin typeface="Times New Roman" pitchFamily="18" charset="0"/>
                        <a:cs typeface="Times New Roman" pitchFamily="18" charset="0"/>
                      </a:rPr>
                      <a:t>15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минут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DF-4A5C-A6DB-0A8E82E5C986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15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DF-4A5C-A6DB-0A8E82E5C986}"/>
            </c:ext>
          </c:extLst>
        </c:ser>
        <c:dLbls>
          <c:showVal val="1"/>
        </c:dLbls>
        <c:axId val="42959616"/>
        <c:axId val="42961152"/>
      </c:barChart>
      <c:catAx>
        <c:axId val="42959616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2961152"/>
        <c:crosses val="autoZero"/>
        <c:auto val="1"/>
        <c:lblAlgn val="ctr"/>
        <c:lblOffset val="100"/>
      </c:catAx>
      <c:valAx>
        <c:axId val="42961152"/>
        <c:scaling>
          <c:orientation val="minMax"/>
        </c:scaling>
        <c:delete val="1"/>
        <c:axPos val="l"/>
        <c:numFmt formatCode="0" sourceLinked="1"/>
        <c:tickLblPos val="none"/>
        <c:crossAx val="429596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ECDD1C74-BCE0-4720-BB4D-1C776D0BAC74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CD7B0-2D4A-45F0-8D5E-BEBA554A9E81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91038-3FC6-48A8-85A2-67F42C426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6AD0C-459E-4222-994F-D0C8C08780DC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292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C5D95-8D66-4DD8-8D8D-198E39AD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5D95-8D66-4DD8-8D8D-198E39AD6C8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868" y="1978262"/>
            <a:ext cx="72762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Оптимизация процесса сдачи отчетности преподавателей по четвертям</a:t>
            </a:r>
            <a:endParaRPr lang="ru-RU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b="1" dirty="0" smtClean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МБУ ДО «Детская школа искусств №68»</a:t>
            </a:r>
          </a:p>
          <a:p>
            <a:r>
              <a:rPr lang="ru-RU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г.Прокопьевск</a:t>
            </a:r>
            <a:endParaRPr lang="ru-RU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4000" b="1" dirty="0">
              <a:solidFill>
                <a:srgbClr val="3B4555"/>
              </a:solidFill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F28FD0A-0A79-BC48-8F5A-4C66836EB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35"/>
          <a:stretch/>
        </p:blipFill>
        <p:spPr>
          <a:xfrm>
            <a:off x="593348" y="260145"/>
            <a:ext cx="1141906" cy="148493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936669" y="465353"/>
            <a:ext cx="1119047" cy="112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247325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41" y="-42530"/>
            <a:ext cx="6034305" cy="170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pPr algn="ctr"/>
            <a:r>
              <a:rPr lang="ru-RU" sz="3200" b="1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</a:t>
            </a:r>
            <a:endParaRPr lang="ru-RU" sz="3200" b="1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5E05F25-4175-4AA0-B949-6ED42AC1450F}"/>
              </a:ext>
            </a:extLst>
          </p:cNvPr>
          <p:cNvSpPr/>
          <p:nvPr/>
        </p:nvSpPr>
        <p:spPr>
          <a:xfrm>
            <a:off x="1954060" y="1159005"/>
            <a:ext cx="2054269" cy="3950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Futura PT"/>
              </a:rPr>
              <a:t>Было</a:t>
            </a:r>
            <a:endParaRPr lang="ru-RU" sz="2400" b="1" dirty="0">
              <a:latin typeface="Futura P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43DBE48-A421-440B-8CD1-3AF23EF66071}"/>
              </a:ext>
            </a:extLst>
          </p:cNvPr>
          <p:cNvSpPr/>
          <p:nvPr/>
        </p:nvSpPr>
        <p:spPr>
          <a:xfrm>
            <a:off x="7437117" y="1159005"/>
            <a:ext cx="2371595" cy="3950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Futura PT"/>
              </a:rPr>
              <a:t>Стало</a:t>
            </a:r>
            <a:endParaRPr lang="ru-RU" sz="2400" b="1" dirty="0">
              <a:latin typeface="Futura PT"/>
            </a:endParaRPr>
          </a:p>
        </p:txBody>
      </p:sp>
      <p:pic>
        <p:nvPicPr>
          <p:cNvPr id="11" name="Рисунок 10" descr="1696412030934.jpg"/>
          <p:cNvPicPr>
            <a:picLocks noChangeAspect="1"/>
          </p:cNvPicPr>
          <p:nvPr/>
        </p:nvPicPr>
        <p:blipFill>
          <a:blip r:embed="rId3"/>
          <a:srcRect l="4703" t="9534" b="7706"/>
          <a:stretch>
            <a:fillRect/>
          </a:stretch>
        </p:blipFill>
        <p:spPr>
          <a:xfrm>
            <a:off x="5902403" y="1554049"/>
            <a:ext cx="5486828" cy="3573764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885250" y="9614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1696412200453.jpg"/>
          <p:cNvPicPr>
            <a:picLocks noChangeAspect="1"/>
          </p:cNvPicPr>
          <p:nvPr/>
        </p:nvPicPr>
        <p:blipFill>
          <a:blip r:embed="rId4"/>
          <a:srcRect t="14020" r="5979" b="5801"/>
          <a:stretch>
            <a:fillRect/>
          </a:stretch>
        </p:blipFill>
        <p:spPr>
          <a:xfrm>
            <a:off x="1101679" y="1554049"/>
            <a:ext cx="4087838" cy="464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5769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959" y="5108"/>
            <a:ext cx="10216055" cy="6889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489" y="4495218"/>
            <a:ext cx="955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3B4555"/>
                </a:solidFill>
                <a:effectLst/>
                <a:uLnTx/>
                <a:uFillTx/>
                <a:latin typeface="Futura PT Light" panose="020B0402020204020303" pitchFamily="34" charset="0"/>
                <a:ea typeface="+mn-ea"/>
                <a:cs typeface="+mn-cs"/>
              </a:rPr>
              <a:t>Спасибо за внимание!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3B4555"/>
              </a:solidFill>
              <a:effectLst/>
              <a:uLnTx/>
              <a:uFillTx/>
              <a:latin typeface="Futura PT" charset="0"/>
              <a:ea typeface="Futura PT" charset="0"/>
              <a:cs typeface="Futura PT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0A86347-7E9E-164A-B30D-1C403B16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35"/>
          <a:stretch/>
        </p:blipFill>
        <p:spPr>
          <a:xfrm>
            <a:off x="338489" y="144537"/>
            <a:ext cx="1141906" cy="1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37037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pPr algn="ctr"/>
            <a:r>
              <a:rPr lang="ru-RU" sz="3200" b="1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Паспорт проекта</a:t>
            </a:r>
            <a:endParaRPr lang="ru-RU" sz="3200" b="1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pPr algn="ctr"/>
            <a:r>
              <a:rPr lang="ru-RU" sz="2400" b="1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«</a:t>
            </a:r>
            <a:r>
              <a:rPr lang="ru-RU" sz="2400" b="1" dirty="0" smtClean="0">
                <a:solidFill>
                  <a:srgbClr val="3B4555"/>
                </a:solidFill>
                <a:latin typeface="Futura PT" charset="0"/>
                <a:ea typeface="Futura PT" charset="0"/>
                <a:cs typeface="Futura PT" charset="0"/>
              </a:rPr>
              <a:t>Оптимизация процесса сдачи отчетности преподавателей по четвертям</a:t>
            </a:r>
            <a:r>
              <a:rPr lang="ru-RU" sz="2400" b="1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»</a:t>
            </a:r>
            <a:endParaRPr lang="ru-RU" sz="2400" b="1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74485" y="1267012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8" name="Рисунок 7" descr="Паспор лин-проект.jpeg"/>
          <p:cNvPicPr>
            <a:picLocks noChangeAspect="1"/>
          </p:cNvPicPr>
          <p:nvPr/>
        </p:nvPicPr>
        <p:blipFill>
          <a:blip r:embed="rId3"/>
          <a:srcRect l="9316" t="31892" r="9476"/>
          <a:stretch>
            <a:fillRect/>
          </a:stretch>
        </p:blipFill>
        <p:spPr>
          <a:xfrm rot="5400000">
            <a:off x="3655014" y="1727851"/>
            <a:ext cx="4764599" cy="54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51850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3435" y="179233"/>
            <a:ext cx="859509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Команда проекта</a:t>
            </a: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24172" y="827489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44963" y="1159005"/>
            <a:ext cx="621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Новачук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Вера Анатольевна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проекта, директор МБУ ДО «ДШИ №68»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44963" y="2530549"/>
            <a:ext cx="621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Казакевич Галина Ивановна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директора по учебно-воспитательной работе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44963" y="3821843"/>
            <a:ext cx="693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Ломан Светлана Владимировна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4963" y="5229347"/>
            <a:ext cx="693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Двоеглазова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Анастасия Сергеевна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секретарь учебной части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PHOTO-2021-04-01-10-34-58.jpg"/>
          <p:cNvPicPr>
            <a:picLocks noChangeAspect="1"/>
          </p:cNvPicPr>
          <p:nvPr/>
        </p:nvPicPr>
        <p:blipFill>
          <a:blip r:embed="rId3"/>
          <a:srcRect l="34768" t="31562" r="32157" b="32558"/>
          <a:stretch>
            <a:fillRect/>
          </a:stretch>
        </p:blipFill>
        <p:spPr>
          <a:xfrm>
            <a:off x="1272290" y="3668464"/>
            <a:ext cx="1175657" cy="1337002"/>
          </a:xfrm>
          <a:prstGeom prst="rect">
            <a:avLst/>
          </a:prstGeom>
        </p:spPr>
      </p:pic>
      <p:pic>
        <p:nvPicPr>
          <p:cNvPr id="18" name="Рисунок 17" descr="300Кузбасс__(1)_pages-to-jpg-0006.jpg"/>
          <p:cNvPicPr>
            <a:picLocks noChangeAspect="1"/>
          </p:cNvPicPr>
          <p:nvPr/>
        </p:nvPicPr>
        <p:blipFill>
          <a:blip r:embed="rId4"/>
          <a:srcRect l="34281" t="31892" r="30527" b="30149"/>
          <a:stretch>
            <a:fillRect/>
          </a:stretch>
        </p:blipFill>
        <p:spPr>
          <a:xfrm>
            <a:off x="10153934" y="210165"/>
            <a:ext cx="1792406" cy="1041822"/>
          </a:xfrm>
          <a:prstGeom prst="rect">
            <a:avLst/>
          </a:prstGeom>
        </p:spPr>
      </p:pic>
      <p:pic>
        <p:nvPicPr>
          <p:cNvPr id="19" name="Рисунок 18" descr="c294410e-4446-47ee-b0d2-77b277885e56.jpg"/>
          <p:cNvPicPr>
            <a:picLocks noChangeAspect="1"/>
          </p:cNvPicPr>
          <p:nvPr/>
        </p:nvPicPr>
        <p:blipFill>
          <a:blip r:embed="rId5"/>
          <a:srcRect l="27269" t="20350" r="47788" b="59990"/>
          <a:stretch>
            <a:fillRect/>
          </a:stretch>
        </p:blipFill>
        <p:spPr>
          <a:xfrm>
            <a:off x="1282535" y="2232763"/>
            <a:ext cx="1165412" cy="1337002"/>
          </a:xfrm>
          <a:prstGeom prst="rect">
            <a:avLst/>
          </a:prstGeom>
        </p:spPr>
      </p:pic>
      <p:pic>
        <p:nvPicPr>
          <p:cNvPr id="14" name="Рисунок 13" descr="PHOTO-2020-11-05-13-56-39_1.jpg"/>
          <p:cNvPicPr>
            <a:picLocks noChangeAspect="1"/>
          </p:cNvPicPr>
          <p:nvPr/>
        </p:nvPicPr>
        <p:blipFill>
          <a:blip r:embed="rId6"/>
          <a:srcRect l="33300" t="28745" r="34608" b="44271"/>
          <a:stretch>
            <a:fillRect/>
          </a:stretch>
        </p:blipFill>
        <p:spPr>
          <a:xfrm>
            <a:off x="1282535" y="827489"/>
            <a:ext cx="1165412" cy="1306524"/>
          </a:xfrm>
          <a:prstGeom prst="rect">
            <a:avLst/>
          </a:prstGeom>
        </p:spPr>
      </p:pic>
      <p:pic>
        <p:nvPicPr>
          <p:cNvPr id="20" name="Рисунок 19" descr="IMG-6801.PNG"/>
          <p:cNvPicPr>
            <a:picLocks noChangeAspect="1"/>
          </p:cNvPicPr>
          <p:nvPr/>
        </p:nvPicPr>
        <p:blipFill>
          <a:blip r:embed="rId7"/>
          <a:srcRect l="27460" t="18256" r="19674" b="46508"/>
          <a:stretch>
            <a:fillRect/>
          </a:stretch>
        </p:blipFill>
        <p:spPr>
          <a:xfrm>
            <a:off x="1272289" y="5180238"/>
            <a:ext cx="1175657" cy="13908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938178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текущего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процесс 28"/>
          <p:cNvSpPr/>
          <p:nvPr/>
        </p:nvSpPr>
        <p:spPr>
          <a:xfrm>
            <a:off x="1911721" y="1591670"/>
            <a:ext cx="1562904" cy="2187575"/>
          </a:xfrm>
          <a:prstGeom prst="flowChart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/>
              <a:t>Зам.директора по УВР  </a:t>
            </a:r>
            <a:r>
              <a:rPr lang="ru-RU" sz="1100" b="1" dirty="0"/>
              <a:t>- </a:t>
            </a:r>
            <a:r>
              <a:rPr lang="ru-RU" sz="1100" b="1" baseline="0" dirty="0"/>
              <a:t> </a:t>
            </a:r>
            <a:r>
              <a:rPr lang="ru-RU" sz="1100" b="1" dirty="0" smtClean="0"/>
              <a:t>преподаватель</a:t>
            </a:r>
            <a:endParaRPr lang="ru-RU" sz="1100" b="1" dirty="0"/>
          </a:p>
          <a:p>
            <a:pPr algn="ctr"/>
            <a:endParaRPr lang="ru-RU" sz="1100" dirty="0"/>
          </a:p>
          <a:p>
            <a:pPr algn="ctr"/>
            <a:r>
              <a:rPr lang="ru-RU" sz="1100" dirty="0" smtClean="0"/>
              <a:t>зам.директора по УВР запрашивает информацию у преподавателей</a:t>
            </a:r>
            <a:endParaRPr lang="ru-RU" sz="1100" dirty="0"/>
          </a:p>
          <a:p>
            <a:pPr algn="ctr"/>
            <a:endParaRPr lang="ru-RU" sz="1100" dirty="0"/>
          </a:p>
          <a:p>
            <a:pPr algn="ctr"/>
            <a:r>
              <a:rPr lang="ru-RU" sz="1100" dirty="0" smtClean="0"/>
              <a:t>1 мин</a:t>
            </a:r>
            <a:r>
              <a:rPr lang="ru-RU" sz="1100" baseline="0" dirty="0" smtClean="0"/>
              <a:t> </a:t>
            </a:r>
            <a:r>
              <a:rPr lang="ru-RU" sz="1100" baseline="0" dirty="0" smtClean="0"/>
              <a:t>– </a:t>
            </a:r>
            <a:r>
              <a:rPr lang="ru-RU" sz="1100" dirty="0" smtClean="0"/>
              <a:t>2 </a:t>
            </a:r>
            <a:r>
              <a:rPr lang="ru-RU" sz="1100" dirty="0" smtClean="0"/>
              <a:t>мин</a:t>
            </a:r>
            <a:endParaRPr lang="ru-RU" sz="1100" dirty="0"/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4020333" y="1582145"/>
            <a:ext cx="1562904" cy="21971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/>
              <a:t>Преподаватель </a:t>
            </a:r>
            <a:r>
              <a:rPr lang="ru-RU" sz="1100" b="1" dirty="0"/>
              <a:t>- </a:t>
            </a:r>
            <a:r>
              <a:rPr lang="ru-RU" sz="1100" b="1" dirty="0" smtClean="0"/>
              <a:t>кабинет</a:t>
            </a:r>
            <a:endParaRPr lang="ru-RU" sz="1100" dirty="0"/>
          </a:p>
          <a:p>
            <a:pPr algn="ctr"/>
            <a:endParaRPr lang="ru-RU" sz="1100" dirty="0"/>
          </a:p>
          <a:p>
            <a:pPr algn="ctr"/>
            <a:r>
              <a:rPr lang="ru-RU" sz="11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Преподаватель собирает информацию </a:t>
            </a:r>
            <a:endParaRPr lang="ru-RU" sz="1100" dirty="0"/>
          </a:p>
          <a:p>
            <a:pPr algn="ctr"/>
            <a:endParaRPr lang="ru-RU" sz="1100" dirty="0"/>
          </a:p>
          <a:p>
            <a:pPr algn="ctr"/>
            <a:r>
              <a:rPr lang="en-US" sz="1100" dirty="0" smtClean="0"/>
              <a:t> </a:t>
            </a:r>
            <a:r>
              <a:rPr lang="ru-RU" sz="1100" dirty="0" smtClean="0"/>
              <a:t>10 </a:t>
            </a:r>
            <a:r>
              <a:rPr lang="ru-RU" sz="1100" dirty="0" smtClean="0"/>
              <a:t>мин</a:t>
            </a:r>
            <a:r>
              <a:rPr lang="ru-RU" sz="1100" baseline="0" dirty="0" smtClean="0"/>
              <a:t> – </a:t>
            </a:r>
            <a:r>
              <a:rPr lang="ru-RU" sz="1100" baseline="0" dirty="0" smtClean="0"/>
              <a:t>1</a:t>
            </a:r>
            <a:r>
              <a:rPr lang="ru-RU" sz="1100" dirty="0" smtClean="0"/>
              <a:t>5 </a:t>
            </a:r>
            <a:r>
              <a:rPr lang="ru-RU" sz="1100" dirty="0" smtClean="0"/>
              <a:t>мин</a:t>
            </a:r>
            <a:endParaRPr lang="ru-RU" sz="11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474625" y="2543587"/>
            <a:ext cx="545708" cy="4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Блок-схема: процесс 31"/>
          <p:cNvSpPr/>
          <p:nvPr/>
        </p:nvSpPr>
        <p:spPr>
          <a:xfrm>
            <a:off x="6169025" y="1572620"/>
            <a:ext cx="1562904" cy="2206625"/>
          </a:xfrm>
          <a:prstGeom prst="flowChart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 b="1" dirty="0"/>
          </a:p>
          <a:p>
            <a:pPr algn="ctr"/>
            <a:r>
              <a:rPr lang="ru-RU" sz="1100" b="1" dirty="0" smtClean="0"/>
              <a:t>Преподаватель </a:t>
            </a:r>
            <a:r>
              <a:rPr lang="ru-RU" sz="1100" b="1" dirty="0"/>
              <a:t>- </a:t>
            </a:r>
            <a:r>
              <a:rPr lang="ru-RU" b="1" dirty="0" smtClean="0"/>
              <a:t>зам.директора </a:t>
            </a:r>
            <a:r>
              <a:rPr lang="ru-RU" b="1" dirty="0" smtClean="0"/>
              <a:t>по УВР </a:t>
            </a:r>
            <a:endParaRPr lang="ru-RU" sz="1100" b="1" baseline="0" dirty="0"/>
          </a:p>
          <a:p>
            <a:pPr algn="ctr"/>
            <a:endParaRPr lang="ru-RU" sz="1100" baseline="0" dirty="0"/>
          </a:p>
          <a:p>
            <a:pPr algn="ctr"/>
            <a:r>
              <a:rPr lang="ru-RU" sz="1100" baseline="0" dirty="0" smtClean="0"/>
              <a:t>Преподаватель предоставляет сведения  зам.директору по УВР</a:t>
            </a:r>
            <a:endParaRPr lang="ru-RU" sz="1100" dirty="0"/>
          </a:p>
          <a:p>
            <a:pPr algn="ctr"/>
            <a:endParaRPr lang="ru-RU" sz="1100" dirty="0"/>
          </a:p>
          <a:p>
            <a:pPr algn="ctr"/>
            <a:r>
              <a:rPr lang="ru-RU" sz="1100" baseline="0" dirty="0" smtClean="0"/>
              <a:t>10 </a:t>
            </a:r>
            <a:r>
              <a:rPr lang="ru-RU" sz="1100" baseline="0" dirty="0" smtClean="0"/>
              <a:t>мин – </a:t>
            </a:r>
            <a:r>
              <a:rPr lang="ru-RU" sz="1100" dirty="0" smtClean="0"/>
              <a:t>15 </a:t>
            </a:r>
            <a:r>
              <a:rPr lang="ru-RU" sz="1100" dirty="0" smtClean="0"/>
              <a:t>мин</a:t>
            </a:r>
            <a:endParaRPr lang="ru-RU" sz="1100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7731929" y="2557876"/>
            <a:ext cx="5997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Блок-схема: процесс 33"/>
          <p:cNvSpPr/>
          <p:nvPr/>
        </p:nvSpPr>
        <p:spPr>
          <a:xfrm>
            <a:off x="8331700" y="1572620"/>
            <a:ext cx="1562904" cy="21971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зам.директора по УВР</a:t>
            </a:r>
            <a:r>
              <a:rPr lang="ru-RU" sz="1100" b="1" dirty="0" smtClean="0"/>
              <a:t> </a:t>
            </a:r>
            <a:r>
              <a:rPr lang="ru-RU" sz="1100" b="1" dirty="0"/>
              <a:t>- </a:t>
            </a:r>
            <a:r>
              <a:rPr lang="ru-RU" sz="1100" b="1" dirty="0" smtClean="0"/>
              <a:t>кабинет</a:t>
            </a:r>
            <a:endParaRPr lang="ru-RU" sz="1100" b="1" baseline="0" dirty="0"/>
          </a:p>
          <a:p>
            <a:pPr algn="ctr"/>
            <a:endParaRPr lang="ru-RU" sz="1100" b="1" baseline="0" dirty="0"/>
          </a:p>
          <a:p>
            <a:pPr algn="ctr"/>
            <a:r>
              <a:rPr lang="ru-RU" sz="1100" dirty="0" smtClean="0"/>
              <a:t>зам.директора по УВР обрабатывает предоставленный отчет </a:t>
            </a:r>
          </a:p>
          <a:p>
            <a:pPr algn="ctr"/>
            <a:endParaRPr lang="ru-RU" sz="1100" dirty="0"/>
          </a:p>
          <a:p>
            <a:pPr algn="ctr"/>
            <a:r>
              <a:rPr lang="ru-RU" sz="1100" dirty="0" smtClean="0"/>
              <a:t>15 </a:t>
            </a:r>
            <a:r>
              <a:rPr lang="ru-RU" sz="1100" dirty="0" smtClean="0"/>
              <a:t>мин </a:t>
            </a:r>
            <a:r>
              <a:rPr lang="ru-RU" sz="1100" baseline="0" dirty="0" smtClean="0"/>
              <a:t>– </a:t>
            </a:r>
            <a:r>
              <a:rPr lang="ru-RU" sz="1100" dirty="0" smtClean="0"/>
              <a:t>18 </a:t>
            </a:r>
            <a:r>
              <a:rPr lang="ru-RU" sz="1100" dirty="0" smtClean="0"/>
              <a:t>мин</a:t>
            </a:r>
            <a:endParaRPr lang="ru-RU" sz="1100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5583237" y="2543587"/>
            <a:ext cx="585788" cy="11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ятно 2 39"/>
          <p:cNvSpPr/>
          <p:nvPr/>
        </p:nvSpPr>
        <p:spPr>
          <a:xfrm>
            <a:off x="4071132" y="1339257"/>
            <a:ext cx="800100" cy="4953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/>
              <a:t>1</a:t>
            </a:r>
          </a:p>
        </p:txBody>
      </p:sp>
      <p:sp>
        <p:nvSpPr>
          <p:cNvPr id="41" name="Пятно 2 40"/>
          <p:cNvSpPr/>
          <p:nvPr/>
        </p:nvSpPr>
        <p:spPr>
          <a:xfrm>
            <a:off x="4871232" y="1353545"/>
            <a:ext cx="742950" cy="523875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2</a:t>
            </a:r>
          </a:p>
        </p:txBody>
      </p:sp>
      <p:sp>
        <p:nvSpPr>
          <p:cNvPr id="42" name="Пятно 2 41"/>
          <p:cNvSpPr/>
          <p:nvPr/>
        </p:nvSpPr>
        <p:spPr>
          <a:xfrm>
            <a:off x="6665397" y="1251987"/>
            <a:ext cx="733425" cy="59055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71232" y="3878482"/>
            <a:ext cx="156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Проблемы: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ятно 2 47"/>
          <p:cNvSpPr/>
          <p:nvPr/>
        </p:nvSpPr>
        <p:spPr>
          <a:xfrm>
            <a:off x="540903" y="4247814"/>
            <a:ext cx="800100" cy="4953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/>
              <a:t>1</a:t>
            </a:r>
          </a:p>
        </p:txBody>
      </p:sp>
      <p:sp>
        <p:nvSpPr>
          <p:cNvPr id="49" name="Пятно 2 48"/>
          <p:cNvSpPr/>
          <p:nvPr/>
        </p:nvSpPr>
        <p:spPr>
          <a:xfrm>
            <a:off x="598053" y="4743114"/>
            <a:ext cx="742950" cy="523875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2</a:t>
            </a:r>
          </a:p>
        </p:txBody>
      </p:sp>
      <p:sp>
        <p:nvSpPr>
          <p:cNvPr id="50" name="Пятно 2 49"/>
          <p:cNvSpPr/>
          <p:nvPr/>
        </p:nvSpPr>
        <p:spPr>
          <a:xfrm>
            <a:off x="607578" y="5266989"/>
            <a:ext cx="733425" cy="59055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341003" y="4339448"/>
            <a:ext cx="4510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Длительный процесс подготовки отчетов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44097" y="4799625"/>
            <a:ext cx="4510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Повторная информация в отчетах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41003" y="5287824"/>
            <a:ext cx="4510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Несвоевременная сдача отчетов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16328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Пирамида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xmlns="" id="{BB0E51F4-6683-486D-828A-441F28358AC4}"/>
              </a:ext>
            </a:extLst>
          </p:cNvPr>
          <p:cNvSpPr/>
          <p:nvPr/>
        </p:nvSpPr>
        <p:spPr bwMode="auto">
          <a:xfrm>
            <a:off x="2138461" y="916284"/>
            <a:ext cx="2398815" cy="2201182"/>
          </a:xfrm>
          <a:prstGeom prst="triangle">
            <a:avLst>
              <a:gd name="adj" fmla="val 48466"/>
            </a:avLst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>
            <a:extLst>
              <a:ext uri="{FF2B5EF4-FFF2-40B4-BE49-F238E27FC236}">
                <a16:creationId xmlns:a16="http://schemas.microsoft.com/office/drawing/2014/main" xmlns="" id="{FEA94B5E-3ECA-46F3-8242-90F1BA3E4187}"/>
              </a:ext>
            </a:extLst>
          </p:cNvPr>
          <p:cNvSpPr/>
          <p:nvPr/>
        </p:nvSpPr>
        <p:spPr bwMode="auto">
          <a:xfrm>
            <a:off x="0" y="4753982"/>
            <a:ext cx="6697638" cy="1964430"/>
          </a:xfrm>
          <a:prstGeom prst="trapezoid">
            <a:avLst>
              <a:gd name="adj" fmla="val 59506"/>
            </a:avLst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41FFCD0-0C73-46A9-8C88-7733FD3D7449}"/>
              </a:ext>
            </a:extLst>
          </p:cNvPr>
          <p:cNvSpPr/>
          <p:nvPr/>
        </p:nvSpPr>
        <p:spPr>
          <a:xfrm>
            <a:off x="6923313" y="4917215"/>
            <a:ext cx="4327733" cy="1412333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Длительный процесс подготовки отчета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Повторение информации в отчетах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Несвоевременная сдача отчетности </a:t>
            </a:r>
          </a:p>
          <a:p>
            <a:pPr>
              <a:buFont typeface="+mj-lt"/>
              <a:buAutoNum type="arabicPeriod"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рапеция 8">
            <a:extLst>
              <a:ext uri="{FF2B5EF4-FFF2-40B4-BE49-F238E27FC236}">
                <a16:creationId xmlns:a16="http://schemas.microsoft.com/office/drawing/2014/main" xmlns="" id="{59DC12A3-C1E8-4DAD-AB54-B0A685CCA0A8}"/>
              </a:ext>
            </a:extLst>
          </p:cNvPr>
          <p:cNvSpPr/>
          <p:nvPr/>
        </p:nvSpPr>
        <p:spPr bwMode="auto">
          <a:xfrm>
            <a:off x="1154175" y="3117465"/>
            <a:ext cx="4339597" cy="1636517"/>
          </a:xfrm>
          <a:prstGeom prst="trapezoid">
            <a:avLst>
              <a:gd name="adj" fmla="val 59506"/>
            </a:avLst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7990" y="5559133"/>
            <a:ext cx="2696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Уровень организации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7990" y="3599727"/>
            <a:ext cx="269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3914" y="1833197"/>
            <a:ext cx="2303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85537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Карта целевого состояния процесса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983179" y="1251987"/>
            <a:ext cx="1738110" cy="2618508"/>
          </a:xfrm>
          <a:prstGeom prst="flowChartProcess">
            <a:avLst/>
          </a:prstGeom>
          <a:solidFill>
            <a:srgbClr val="CC99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зам.директора по УВР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зам.директора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УВР запрашивает  информацию у преподавателей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мин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4029263" y="1251988"/>
            <a:ext cx="1738110" cy="2618507"/>
          </a:xfrm>
          <a:prstGeom prst="flowChartProcess">
            <a:avLst/>
          </a:prstGeom>
          <a:solidFill>
            <a:srgbClr val="CC99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Преподаватель-  кабинет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Преподаватель заполняет отчет в электронном виде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5978779" y="1276351"/>
            <a:ext cx="1738110" cy="2594144"/>
          </a:xfrm>
          <a:prstGeom prst="flowChartProcess">
            <a:avLst/>
          </a:prstGeom>
          <a:solidFill>
            <a:srgbClr val="CC99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Преподаватель-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зам.директора по УВР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Преподаватель предоставляет отчет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 мин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8024864" y="1288256"/>
            <a:ext cx="1738110" cy="2582239"/>
          </a:xfrm>
          <a:prstGeom prst="flowChartProcess">
            <a:avLst/>
          </a:prstGeom>
          <a:solidFill>
            <a:srgbClr val="CC99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 dirty="0" smtClean="0"/>
          </a:p>
          <a:p>
            <a:pPr algn="ctr"/>
            <a:endParaRPr lang="ru-RU" sz="1100" dirty="0" smtClean="0"/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зам.директора по УВР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кабинет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зам.директора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УВР обрабатывает предоставленный отчет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 мин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 smtClean="0"/>
          </a:p>
          <a:p>
            <a:pPr algn="ctr"/>
            <a:endParaRPr lang="ru-RU" dirty="0" smtClean="0"/>
          </a:p>
          <a:p>
            <a:pPr algn="ctr"/>
            <a:endParaRPr lang="ru-RU" sz="1100" dirty="0" smtClean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721288" y="2455069"/>
            <a:ext cx="307975" cy="4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719089" y="2445545"/>
            <a:ext cx="307975" cy="4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7716889" y="2459831"/>
            <a:ext cx="307975" cy="4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266871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План мероприятий по устранению проблем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96443" y="1159005"/>
          <a:ext cx="11088875" cy="5028038"/>
        </p:xfrm>
        <a:graphic>
          <a:graphicData uri="http://schemas.openxmlformats.org/drawingml/2006/table">
            <a:tbl>
              <a:tblPr/>
              <a:tblGrid>
                <a:gridCol w="484212"/>
                <a:gridCol w="2350989"/>
                <a:gridCol w="2799211"/>
                <a:gridCol w="2847198"/>
                <a:gridCol w="2607265"/>
              </a:tblGrid>
              <a:tr h="6609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Название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проблемы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Коренные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причины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Мероприятие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Предполагаемый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эффект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5917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Длительный процесс подготовки отчетов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Отчеты оформляют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ся на бумажном виде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Отчеты формировать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 электронном виде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Сокращение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времени в заполнении отчетности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1441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Повторная информация в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отчетах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отчетов с повторяющимися данными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электронной формы отчетности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форм отчетности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1333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Несвоевременная сдача отчетности</a:t>
                      </a:r>
                    </a:p>
                    <a:p>
                      <a:pPr algn="ctr" fontAlgn="b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Сбор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уточнение данных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Использование шаблонов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для отчета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Электронный анализ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отчетности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797" marR="8797" marT="87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792222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602" y="297880"/>
            <a:ext cx="10584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B4555"/>
                </a:solidFill>
                <a:latin typeface="Futura PT Bold" panose="020B0902020204020203" pitchFamily="34" charset="-52"/>
              </a:rPr>
              <a:t>Достигнутые результаты</a:t>
            </a:r>
          </a:p>
          <a:p>
            <a:pPr algn="ctr"/>
            <a:endParaRPr lang="ru-RU" sz="2400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78847" y="916283"/>
            <a:ext cx="6034305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068FB5-1562-D343-BD66-7D6E84E547FC}"/>
              </a:ext>
            </a:extLst>
          </p:cNvPr>
          <p:cNvSpPr/>
          <p:nvPr/>
        </p:nvSpPr>
        <p:spPr>
          <a:xfrm>
            <a:off x="940953" y="2187140"/>
            <a:ext cx="10310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3B4555"/>
              </a:solidFill>
              <a:latin typeface="Futura PT Light" panose="020B0402020204020303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836D1805-57B3-4E04-8411-8E76B8EB0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40795794"/>
              </p:ext>
            </p:extLst>
          </p:nvPr>
        </p:nvGraphicFramePr>
        <p:xfrm>
          <a:off x="3541984" y="1251987"/>
          <a:ext cx="4830120" cy="47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3400300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65" y="-42530"/>
            <a:ext cx="617709" cy="1201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241" y="-42530"/>
            <a:ext cx="6034305" cy="170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pPr algn="ctr"/>
            <a:r>
              <a:rPr lang="ru-RU" sz="3200" b="1" dirty="0" smtClean="0">
                <a:solidFill>
                  <a:srgbClr val="3B4555"/>
                </a:solidFill>
                <a:latin typeface="Futura PT Bold" panose="020B0902020204020203" pitchFamily="34" charset="-52"/>
              </a:rPr>
              <a:t>Визуализация</a:t>
            </a:r>
            <a:endParaRPr lang="ru-RU" sz="3200" b="1" dirty="0">
              <a:solidFill>
                <a:srgbClr val="3B4555"/>
              </a:solidFill>
              <a:latin typeface="Futura PT Bold" panose="020B0902020204020203" pitchFamily="34" charset="-52"/>
            </a:endParaRPr>
          </a:p>
          <a:p>
            <a:endParaRPr lang="ru-RU" sz="4104" dirty="0">
              <a:solidFill>
                <a:srgbClr val="3B4555"/>
              </a:solidFill>
              <a:latin typeface="Futura PT Bold" panose="020B0902020204020203" pitchFamily="34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5E05F25-4175-4AA0-B949-6ED42AC1450F}"/>
              </a:ext>
            </a:extLst>
          </p:cNvPr>
          <p:cNvSpPr/>
          <p:nvPr/>
        </p:nvSpPr>
        <p:spPr>
          <a:xfrm>
            <a:off x="1954060" y="961483"/>
            <a:ext cx="2054269" cy="3950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Futura PT"/>
            </a:endParaRPr>
          </a:p>
          <a:p>
            <a:pPr algn="ctr"/>
            <a:r>
              <a:rPr lang="ru-RU" sz="2400" b="1" dirty="0" smtClean="0">
                <a:latin typeface="Futura PT"/>
              </a:rPr>
              <a:t>Было</a:t>
            </a:r>
            <a:endParaRPr lang="ru-RU" sz="2400" b="1" dirty="0">
              <a:latin typeface="Futura P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43DBE48-A421-440B-8CD1-3AF23EF66071}"/>
              </a:ext>
            </a:extLst>
          </p:cNvPr>
          <p:cNvSpPr/>
          <p:nvPr/>
        </p:nvSpPr>
        <p:spPr>
          <a:xfrm>
            <a:off x="6960941" y="976307"/>
            <a:ext cx="2371595" cy="3950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Futura PT"/>
            </a:endParaRPr>
          </a:p>
          <a:p>
            <a:pPr algn="ctr"/>
            <a:r>
              <a:rPr lang="ru-RU" sz="2400" b="1" dirty="0" smtClean="0">
                <a:latin typeface="Futura PT"/>
              </a:rPr>
              <a:t>Стало</a:t>
            </a:r>
            <a:endParaRPr lang="ru-RU" sz="2400" b="1" dirty="0">
              <a:latin typeface="Futura PT"/>
            </a:endParaRPr>
          </a:p>
        </p:txBody>
      </p:sp>
      <p:pic>
        <p:nvPicPr>
          <p:cNvPr id="12" name="Рисунок 11" descr="1696411356259.jpg"/>
          <p:cNvPicPr>
            <a:picLocks noChangeAspect="1"/>
          </p:cNvPicPr>
          <p:nvPr/>
        </p:nvPicPr>
        <p:blipFill>
          <a:blip r:embed="rId3"/>
          <a:srcRect l="14110" t="16900" r="28615" b="7879"/>
          <a:stretch>
            <a:fillRect/>
          </a:stretch>
        </p:blipFill>
        <p:spPr>
          <a:xfrm>
            <a:off x="1138086" y="1769424"/>
            <a:ext cx="3947219" cy="3888009"/>
          </a:xfrm>
          <a:prstGeom prst="rect">
            <a:avLst/>
          </a:prstGeom>
        </p:spPr>
      </p:pic>
      <p:pic>
        <p:nvPicPr>
          <p:cNvPr id="14" name="Рисунок 13" descr="1696411356252.jpg"/>
          <p:cNvPicPr>
            <a:picLocks noChangeAspect="1"/>
          </p:cNvPicPr>
          <p:nvPr/>
        </p:nvPicPr>
        <p:blipFill>
          <a:blip r:embed="rId4"/>
          <a:srcRect b="7359"/>
          <a:stretch>
            <a:fillRect/>
          </a:stretch>
        </p:blipFill>
        <p:spPr>
          <a:xfrm>
            <a:off x="5591798" y="1769424"/>
            <a:ext cx="5076201" cy="388800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004940" y="1159005"/>
            <a:ext cx="7327596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657692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298</Words>
  <Application>Microsoft Office PowerPoint</Application>
  <PresentationFormat>Произвольный</PresentationFormat>
  <Paragraphs>131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1</cp:lastModifiedBy>
  <cp:revision>90</cp:revision>
  <dcterms:created xsi:type="dcterms:W3CDTF">2019-04-02T07:58:05Z</dcterms:created>
  <dcterms:modified xsi:type="dcterms:W3CDTF">2023-10-04T09:38:46Z</dcterms:modified>
</cp:coreProperties>
</file>